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 id="378" r:id="rId12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66" d="100"/>
          <a:sy n="66" d="100"/>
        </p:scale>
        <p:origin x="-932" y="-7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2018/3/13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2018/3/13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7.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22222.vsdx"/><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smtClean="0"/>
              <a:t>TOMOYO </a:t>
            </a:r>
            <a:r>
              <a:rPr kumimoji="1" lang="en-US" altLang="ja-JP" dirty="0" err="1" smtClean="0"/>
              <a:t>linux</a:t>
            </a:r>
            <a:r>
              <a:rPr kumimoji="1" lang="zh-CN" altLang="en-US" dirty="0" smtClean="0"/>
              <a:t>和</a:t>
            </a:r>
            <a:r>
              <a:rPr kumimoji="1" lang="en-US" altLang="zh-CN" dirty="0" err="1" smtClean="0"/>
              <a:t>SELinux</a:t>
            </a:r>
            <a:r>
              <a:rPr kumimoji="1" lang="zh-CN" altLang="en-US" dirty="0" smtClean="0"/>
              <a:t>的不同</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kumimoji="1" lang="zh-CN" altLang="en-US" dirty="0" smtClean="0">
                <a:sym typeface="Wingdings" panose="05000000000000000000" pitchFamily="2" charset="2"/>
              </a:rPr>
              <a:t>（参考 </a:t>
            </a:r>
            <a:r>
              <a:rPr lang="en-US" altLang="zh-CN" dirty="0" smtClean="0">
                <a:sym typeface="Wingdings" panose="05000000000000000000" pitchFamily="2" charset="2"/>
              </a:rPr>
              <a:t>http</a:t>
            </a:r>
            <a:r>
              <a:rPr lang="en-US" altLang="zh-CN" dirty="0">
                <a:sym typeface="Wingdings" panose="05000000000000000000" pitchFamily="2" charset="2"/>
              </a:rPr>
              <a:t>://tomoyo.osdn.jp/wiki-e/?WhatIs#yf491ee8</a:t>
            </a:r>
            <a:r>
              <a:rPr kumimoji="1" lang="zh-CN" altLang="en-US" dirty="0" smtClean="0">
                <a:sym typeface="Wingdings" panose="05000000000000000000" pitchFamily="2" charset="2"/>
              </a:rPr>
              <a:t>）</a:t>
            </a:r>
            <a:endParaRPr kumimoji="1" lang="en-US" altLang="zh-CN" dirty="0" smtClean="0"/>
          </a:p>
          <a:p>
            <a:pPr marL="285750" indent="-285750">
              <a:buFont typeface="Arial" panose="020B0604020202020204" pitchFamily="34" charset="0"/>
              <a:buChar char="•"/>
            </a:pPr>
            <a:r>
              <a:rPr lang="zh-CN" altLang="en-US" dirty="0"/>
              <a:t>最主要的</a:t>
            </a:r>
            <a:r>
              <a:rPr lang="zh-CN" altLang="en-US" dirty="0" smtClean="0"/>
              <a:t>不同是</a:t>
            </a:r>
            <a:r>
              <a:rPr lang="en-US" altLang="zh-CN" dirty="0" err="1" smtClean="0"/>
              <a:t>SELinux</a:t>
            </a:r>
            <a:r>
              <a:rPr lang="zh-CN" altLang="en-US" dirty="0" smtClean="0"/>
              <a:t>是由美国的各种公司联合开发的，而</a:t>
            </a:r>
            <a:r>
              <a:rPr lang="en-US" altLang="zh-CN" dirty="0" smtClean="0"/>
              <a:t>TOMOYO</a:t>
            </a:r>
            <a:r>
              <a:rPr lang="zh-CN" altLang="en-US" dirty="0" smtClean="0"/>
              <a:t>是</a:t>
            </a:r>
            <a:r>
              <a:rPr lang="en-US" altLang="zh-CN" dirty="0" smtClean="0"/>
              <a:t>NTT Data</a:t>
            </a:r>
            <a:r>
              <a:rPr lang="zh-CN" altLang="en-US" dirty="0" smtClean="0"/>
              <a:t>独自开发</a:t>
            </a:r>
            <a:endParaRPr lang="en-US" altLang="zh-CN" dirty="0" smtClean="0"/>
          </a:p>
          <a:p>
            <a:pPr marL="285750" indent="-285750">
              <a:buFont typeface="Arial" panose="020B0604020202020204" pitchFamily="34" charset="0"/>
              <a:buChar char="•"/>
            </a:pPr>
            <a:r>
              <a:rPr kumimoji="1" lang="en-US" altLang="zh-CN" dirty="0" smtClean="0"/>
              <a:t>Domain</a:t>
            </a:r>
            <a:r>
              <a:rPr kumimoji="1" lang="zh-CN" altLang="en-US" dirty="0" smtClean="0"/>
              <a:t>的定义不太一样，</a:t>
            </a:r>
            <a:r>
              <a:rPr kumimoji="1" lang="en-US" altLang="zh-CN" dirty="0" err="1" smtClean="0"/>
              <a:t>SELinux</a:t>
            </a:r>
            <a:r>
              <a:rPr kumimoji="1" lang="zh-CN" altLang="en-US" dirty="0" smtClean="0"/>
              <a:t>是一个</a:t>
            </a:r>
            <a:r>
              <a:rPr kumimoji="1" lang="en-US" altLang="zh-CN" dirty="0" smtClean="0"/>
              <a:t>Domain</a:t>
            </a:r>
            <a:r>
              <a:rPr kumimoji="1" lang="zh-CN" altLang="en-US" dirty="0" smtClean="0"/>
              <a:t>包含多个</a:t>
            </a:r>
            <a:r>
              <a:rPr kumimoji="1" lang="en-US" altLang="zh-CN" dirty="0" smtClean="0"/>
              <a:t>process</a:t>
            </a:r>
            <a:r>
              <a:rPr kumimoji="1" lang="zh-CN" altLang="en-US" dirty="0" smtClean="0"/>
              <a:t>，而</a:t>
            </a:r>
            <a:r>
              <a:rPr kumimoji="1" lang="en-US" altLang="zh-CN" dirty="0" smtClean="0"/>
              <a:t>TOMOYO</a:t>
            </a:r>
            <a:r>
              <a:rPr lang="zh-CN" altLang="en-US" dirty="0" smtClean="0"/>
              <a:t>的</a:t>
            </a:r>
            <a:r>
              <a:rPr lang="en-US" altLang="zh-CN" dirty="0" smtClean="0"/>
              <a:t>domain</a:t>
            </a:r>
            <a:r>
              <a:rPr lang="zh-CN" altLang="en-US" dirty="0" smtClean="0"/>
              <a:t>是由</a:t>
            </a:r>
            <a:r>
              <a:rPr lang="en-US" altLang="zh-CN" dirty="0" smtClean="0"/>
              <a:t>path</a:t>
            </a:r>
            <a:r>
              <a:rPr lang="zh-CN" altLang="en-US" dirty="0" smtClean="0"/>
              <a:t>决定的</a:t>
            </a:r>
            <a:endParaRPr lang="en-US" altLang="zh-CN" dirty="0" smtClean="0"/>
          </a:p>
          <a:p>
            <a:pPr marL="285750" indent="-285750">
              <a:buFont typeface="Arial" panose="020B0604020202020204" pitchFamily="34" charset="0"/>
              <a:buChar char="•"/>
            </a:pPr>
            <a:r>
              <a:rPr lang="zh-CN" altLang="en-US" dirty="0" smtClean="0"/>
              <a:t>相同的是两个都是</a:t>
            </a:r>
            <a:r>
              <a:rPr lang="en-US" altLang="zh-CN" dirty="0" smtClean="0"/>
              <a:t>Kernel</a:t>
            </a:r>
            <a:r>
              <a:rPr lang="zh-CN" altLang="en-US" dirty="0" smtClean="0"/>
              <a:t>的一个</a:t>
            </a:r>
            <a:r>
              <a:rPr lang="en-US" altLang="zh-CN" smtClean="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419"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smtClean="0"/>
              <a:t>关于</a:t>
            </a:r>
            <a:r>
              <a:rPr lang="en-US" altLang="zh-CN" dirty="0" smtClean="0"/>
              <a:t>software static analysis</a:t>
            </a:r>
            <a:r>
              <a:rPr lang="zh-CN" altLang="en-US" dirty="0" smtClean="0"/>
              <a:t>和 </a:t>
            </a:r>
            <a:r>
              <a:rPr lang="en-US" altLang="zh-CN" dirty="0" smtClean="0"/>
              <a:t>dynamic </a:t>
            </a:r>
            <a:r>
              <a:rPr lang="en-US" altLang="zh-CN" dirty="0"/>
              <a:t>analysis </a:t>
            </a:r>
            <a:r>
              <a:rPr lang="zh-CN" altLang="en-US" dirty="0" smtClean="0"/>
              <a:t>，</a:t>
            </a:r>
            <a:endParaRPr lang="en-US" altLang="zh-CN" dirty="0" smtClean="0"/>
          </a:p>
          <a:p>
            <a:pPr marL="285750" indent="-285750">
              <a:buFont typeface="Arial" panose="020B0604020202020204" pitchFamily="34" charset="0"/>
              <a:buChar char="•"/>
            </a:pPr>
            <a:r>
              <a:rPr kumimoji="1" lang="en-US" altLang="ja-JP" dirty="0" smtClean="0"/>
              <a:t>Synopsys</a:t>
            </a:r>
            <a:r>
              <a:rPr kumimoji="1" lang="zh-CN" altLang="en-US" dirty="0" smtClean="0"/>
              <a:t>的</a:t>
            </a:r>
            <a:r>
              <a:rPr kumimoji="1" lang="en-US" altLang="zh-CN" b="1" dirty="0" err="1" smtClean="0">
                <a:solidFill>
                  <a:srgbClr val="FF0000"/>
                </a:solidFill>
              </a:rPr>
              <a:t>coverity</a:t>
            </a:r>
            <a:r>
              <a:rPr kumimoji="1" lang="zh-CN" altLang="en-US" dirty="0" smtClean="0"/>
              <a:t>是不错的静态</a:t>
            </a:r>
            <a:r>
              <a:rPr lang="en-US" altLang="zh-CN" dirty="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lang="zh-CN" altLang="en-US" dirty="0" smtClean="0"/>
              <a:t>检查</a:t>
            </a:r>
            <a:r>
              <a:rPr lang="en-US" altLang="zh-CN" dirty="0" smtClean="0"/>
              <a:t>source code</a:t>
            </a:r>
            <a:endParaRPr kumimoji="1" lang="en-US" altLang="zh-CN" dirty="0" smtClean="0"/>
          </a:p>
          <a:p>
            <a:pPr marL="742950" lvl="1" indent="-285750">
              <a:buFont typeface="Arial" panose="020B0604020202020204" pitchFamily="34" charset="0"/>
              <a:buChar char="•"/>
            </a:pPr>
            <a:r>
              <a:rPr lang="en-US" altLang="ja-JP" dirty="0" smtClean="0"/>
              <a:t>reduce </a:t>
            </a:r>
            <a:r>
              <a:rPr lang="en-US" altLang="ja-JP" dirty="0"/>
              <a:t>risk and lower overall project cost by identifying critical quality defects and potential security </a:t>
            </a:r>
            <a:r>
              <a:rPr lang="en-US" altLang="ja-JP" dirty="0" smtClean="0"/>
              <a:t>vulnerabilities</a:t>
            </a:r>
          </a:p>
          <a:p>
            <a:pPr marL="285750" indent="-285750">
              <a:buFont typeface="Arial" panose="020B0604020202020204" pitchFamily="34" charset="0"/>
              <a:buChar char="•"/>
            </a:pPr>
            <a:r>
              <a:rPr kumimoji="1" lang="en-US" altLang="zh-CN" b="1" dirty="0" err="1" smtClean="0">
                <a:solidFill>
                  <a:srgbClr val="FF0000"/>
                </a:solidFill>
              </a:rPr>
              <a:t>Valgrind</a:t>
            </a:r>
            <a:r>
              <a:rPr kumimoji="1" lang="zh-CN" altLang="en-US" dirty="0" smtClean="0"/>
              <a:t>是比较通用的动态</a:t>
            </a:r>
            <a:r>
              <a:rPr kumimoji="1" lang="en-US" altLang="zh-CN" dirty="0" smtClean="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kumimoji="1" lang="zh-CN" altLang="en-US" dirty="0" smtClean="0"/>
              <a:t>主要检查有没有</a:t>
            </a:r>
            <a:r>
              <a:rPr kumimoji="1" lang="en-US" altLang="zh-CN" dirty="0" smtClean="0"/>
              <a:t>memory leak</a:t>
            </a:r>
          </a:p>
          <a:p>
            <a:pPr marL="285750" indent="-285750">
              <a:buFont typeface="Arial" panose="020B0604020202020204" pitchFamily="34" charset="0"/>
              <a:buChar char="•"/>
            </a:pPr>
            <a:r>
              <a:rPr lang="zh-CN" altLang="en-US" dirty="0" smtClean="0"/>
              <a:t>除以上之外，</a:t>
            </a:r>
            <a:r>
              <a:rPr lang="en-US" altLang="zh-CN" dirty="0" smtClean="0"/>
              <a:t>Synopsys</a:t>
            </a:r>
            <a:r>
              <a:rPr lang="zh-CN" altLang="en-US" dirty="0" smtClean="0"/>
              <a:t>的</a:t>
            </a:r>
            <a:r>
              <a:rPr lang="en-US" altLang="zh-CN" b="1" dirty="0" err="1" smtClean="0">
                <a:solidFill>
                  <a:srgbClr val="FF0000"/>
                </a:solidFill>
              </a:rPr>
              <a:t>Defensics</a:t>
            </a:r>
            <a:r>
              <a:rPr lang="zh-CN" altLang="en-US" dirty="0" smtClean="0"/>
              <a:t>是</a:t>
            </a:r>
            <a:r>
              <a:rPr lang="en-US" altLang="zh-CN" dirty="0" smtClean="0"/>
              <a:t>fuzzing test</a:t>
            </a:r>
            <a:r>
              <a:rPr lang="zh-CN" altLang="en-US" dirty="0" smtClean="0"/>
              <a:t>工具</a:t>
            </a:r>
            <a:endParaRPr kumimoji="1" lang="en-US" altLang="zh-CN" dirty="0" smtClean="0"/>
          </a:p>
        </p:txBody>
      </p:sp>
    </p:spTree>
    <p:extLst>
      <p:ext uri="{BB962C8B-B14F-4D97-AF65-F5344CB8AC3E}">
        <p14:creationId xmlns:p14="http://schemas.microsoft.com/office/powerpoint/2010/main" val="3615175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smtClean="0"/>
              <a:t>Some techniques to detect </a:t>
            </a:r>
            <a:r>
              <a:rPr kumimoji="1" lang="en-US" altLang="ja-JP" b="1" dirty="0" smtClean="0">
                <a:solidFill>
                  <a:srgbClr val="FF0000"/>
                </a:solidFill>
              </a:rPr>
              <a:t>Buffer Over Flow</a:t>
            </a:r>
            <a:r>
              <a:rPr kumimoji="1" lang="en-US" altLang="ja-JP" dirty="0" smtClean="0"/>
              <a:t>:</a:t>
            </a:r>
          </a:p>
          <a:p>
            <a:pPr marL="285750" indent="-285750">
              <a:buFont typeface="Arial" panose="020B0604020202020204" pitchFamily="34" charset="0"/>
              <a:buChar char="•"/>
            </a:pPr>
            <a:r>
              <a:rPr kumimoji="1" lang="en-US" altLang="ja-JP" dirty="0" smtClean="0">
                <a:solidFill>
                  <a:srgbClr val="FF0000"/>
                </a:solidFill>
              </a:rPr>
              <a:t>Stack </a:t>
            </a:r>
            <a:r>
              <a:rPr kumimoji="1" lang="en-US" altLang="ja-JP" b="1" dirty="0" smtClean="0">
                <a:solidFill>
                  <a:srgbClr val="FF0000"/>
                </a:solidFill>
              </a:rPr>
              <a:t>Canary</a:t>
            </a:r>
          </a:p>
          <a:p>
            <a:pPr marL="742950" lvl="1" indent="-285750">
              <a:buFont typeface="Arial" panose="020B0604020202020204" pitchFamily="34" charset="0"/>
              <a:buChar char="•"/>
            </a:pPr>
            <a:r>
              <a:rPr lang="en-US" altLang="ja-JP" dirty="0" smtClean="0"/>
              <a:t>When a return address is stored in a stack frame, a </a:t>
            </a:r>
            <a:r>
              <a:rPr lang="en-US" altLang="ja-JP" b="1" dirty="0" smtClean="0"/>
              <a:t>canary value </a:t>
            </a:r>
            <a:r>
              <a:rPr lang="en-US" altLang="ja-JP" dirty="0" smtClean="0"/>
              <a:t>is written just before it</a:t>
            </a:r>
          </a:p>
          <a:p>
            <a:pPr marL="742950" lvl="1" indent="-285750">
              <a:buFont typeface="Arial" panose="020B0604020202020204" pitchFamily="34" charset="0"/>
              <a:buChar char="•"/>
            </a:pPr>
            <a:r>
              <a:rPr kumimoji="1" lang="en-US" altLang="ja-JP" dirty="0" smtClean="0"/>
              <a:t>If someone tries to overwrite the return value, the canary value will also be overwritten</a:t>
            </a:r>
            <a:endParaRPr kumimoji="1" lang="en-US" altLang="ja-JP" dirty="0" smtClean="0"/>
          </a:p>
          <a:p>
            <a:pPr marL="285750" indent="-285750">
              <a:buFont typeface="Arial" panose="020B0604020202020204" pitchFamily="34" charset="0"/>
              <a:buChar char="•"/>
            </a:pPr>
            <a:r>
              <a:rPr lang="en-US" altLang="ja-JP" b="1" dirty="0" smtClean="0">
                <a:solidFill>
                  <a:srgbClr val="FF0000"/>
                </a:solidFill>
              </a:rPr>
              <a:t>DEP</a:t>
            </a:r>
            <a:r>
              <a:rPr lang="en-US" altLang="ja-JP" dirty="0" smtClean="0">
                <a:solidFill>
                  <a:srgbClr val="FF0000"/>
                </a:solidFill>
              </a:rPr>
              <a:t> </a:t>
            </a:r>
            <a:r>
              <a:rPr lang="en-US" altLang="ja-JP" dirty="0" smtClean="0"/>
              <a:t>(Data Execution Prevention)</a:t>
            </a:r>
          </a:p>
          <a:p>
            <a:pPr marL="742950" lvl="1" indent="-285750">
              <a:buFont typeface="Arial" panose="020B0604020202020204" pitchFamily="34" charset="0"/>
              <a:buChar char="•"/>
            </a:pPr>
            <a:r>
              <a:rPr kumimoji="1" lang="en-US" altLang="ja-JP" dirty="0" smtClean="0"/>
              <a:t>Prevent certain memory sectors (e.g., stack) from being executed</a:t>
            </a:r>
          </a:p>
          <a:p>
            <a:pPr marL="742950" lvl="1" indent="-285750">
              <a:buFont typeface="Arial" panose="020B0604020202020204" pitchFamily="34" charset="0"/>
              <a:buChar char="•"/>
            </a:pPr>
            <a:r>
              <a:rPr lang="en-US" altLang="ja-JP" dirty="0" smtClean="0"/>
              <a:t>A technique </a:t>
            </a:r>
            <a:r>
              <a:rPr lang="en-US" altLang="ja-JP" b="1" dirty="0" smtClean="0"/>
              <a:t>Return-Oriented Programming </a:t>
            </a:r>
            <a:r>
              <a:rPr lang="en-US" altLang="ja-JP" dirty="0" smtClean="0"/>
              <a:t>(</a:t>
            </a:r>
            <a:r>
              <a:rPr lang="en-US" altLang="ja-JP" b="1" dirty="0" smtClean="0"/>
              <a:t>ROP</a:t>
            </a:r>
            <a:r>
              <a:rPr lang="en-US" altLang="ja-JP" dirty="0" smtClean="0"/>
              <a:t>) can be used to bypass DEP</a:t>
            </a:r>
            <a:endParaRPr kumimoji="1" lang="en-US" altLang="ja-JP" dirty="0" smtClean="0"/>
          </a:p>
          <a:p>
            <a:pPr marL="285750" indent="-285750">
              <a:buFont typeface="Arial" panose="020B0604020202020204" pitchFamily="34" charset="0"/>
              <a:buChar char="•"/>
            </a:pPr>
            <a:r>
              <a:rPr kumimoji="1" lang="en-US" altLang="ja-JP" b="1" dirty="0" smtClean="0">
                <a:solidFill>
                  <a:srgbClr val="FF0000"/>
                </a:solidFill>
              </a:rPr>
              <a:t>ASLR</a:t>
            </a:r>
            <a:r>
              <a:rPr kumimoji="1" lang="en-US" altLang="ja-JP" dirty="0" smtClean="0">
                <a:solidFill>
                  <a:srgbClr val="FF0000"/>
                </a:solidFill>
              </a:rPr>
              <a:t> </a:t>
            </a:r>
            <a:r>
              <a:rPr kumimoji="1" lang="en-US" altLang="ja-JP" dirty="0" smtClean="0"/>
              <a:t>(Address Space Layout Randomization)</a:t>
            </a:r>
          </a:p>
          <a:p>
            <a:pPr marL="742950" lvl="1" indent="-285750">
              <a:buFont typeface="Arial" panose="020B0604020202020204" pitchFamily="34" charset="0"/>
              <a:buChar char="•"/>
            </a:pPr>
            <a:r>
              <a:rPr lang="en-US" altLang="ja-JP" dirty="0" smtClean="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smtClean="0"/>
              <a:t>Registers</a:t>
            </a:r>
          </a:p>
          <a:p>
            <a:pPr marL="285750" indent="-285750">
              <a:buFont typeface="Arial" panose="020B0604020202020204" pitchFamily="34" charset="0"/>
              <a:buChar char="•"/>
            </a:pPr>
            <a:r>
              <a:rPr lang="en-US" altLang="ja-JP" dirty="0" smtClean="0"/>
              <a:t>ESP: a stack pointer, pointing to the most recently pushed element in stack</a:t>
            </a:r>
          </a:p>
          <a:p>
            <a:pPr marL="285750" indent="-285750">
              <a:buFont typeface="Arial" panose="020B0604020202020204" pitchFamily="34" charset="0"/>
              <a:buChar char="•"/>
            </a:pPr>
            <a:r>
              <a:rPr kumimoji="1" lang="en-US" altLang="ja-JP" dirty="0" smtClean="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smtClean="0"/>
              <a:t>EBX: base stack pointer, base address of stack</a:t>
            </a:r>
            <a:endParaRPr lang="en-US" altLang="ja-JP" dirty="0"/>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smtClean="0"/>
              <a:t>EDI</a:t>
            </a:r>
            <a:endParaRPr lang="en-US" altLang="ja-JP" dirty="0"/>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smtClean="0"/>
              <a:t>一下</a:t>
            </a:r>
            <a:r>
              <a:rPr lang="en-US" altLang="zh-CN" dirty="0" smtClean="0"/>
              <a:t>Link</a:t>
            </a:r>
            <a:r>
              <a:rPr lang="zh-CN" altLang="en-US" dirty="0"/>
              <a:t>给</a:t>
            </a:r>
            <a:r>
              <a:rPr lang="zh-CN" altLang="en-US" dirty="0" smtClean="0"/>
              <a:t>了</a:t>
            </a:r>
            <a:r>
              <a:rPr lang="en-US" altLang="zh-CN" dirty="0" smtClean="0"/>
              <a:t>SSL</a:t>
            </a:r>
            <a:r>
              <a:rPr lang="zh-CN" altLang="en-US" dirty="0" smtClean="0"/>
              <a:t>很好的说明</a:t>
            </a:r>
            <a:endParaRPr lang="en-US" altLang="ja-JP" dirty="0" smtClean="0">
              <a:hlinkClick r:id="rId6"/>
            </a:endParaRPr>
          </a:p>
          <a:p>
            <a:r>
              <a:rPr lang="en-US" altLang="ja-JP" dirty="0" smtClean="0">
                <a:hlinkClick r:id="rId6"/>
              </a:rPr>
              <a:t>https</a:t>
            </a:r>
            <a:r>
              <a:rPr lang="en-US" altLang="ja-JP" dirty="0">
                <a:hlinkClick r:id="rId6"/>
              </a:rPr>
              <a:t>://</a:t>
            </a:r>
            <a:r>
              <a:rPr lang="en-US" altLang="ja-JP" dirty="0" smtClean="0">
                <a:hlinkClick r:id="rId6"/>
              </a:rPr>
              <a:t>security.stackexchange.com/questions/20803/how-does-ssl-tls-work</a:t>
            </a:r>
            <a:endParaRPr lang="en-US" altLang="ja-JP" dirty="0" smtClean="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28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61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12014</TotalTime>
  <Words>19745</Words>
  <Application>Microsoft Office PowerPoint</Application>
  <PresentationFormat>画面に合わせる (4:3)</PresentationFormat>
  <Paragraphs>2013</Paragraphs>
  <Slides>122</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122</vt:i4>
      </vt:variant>
    </vt:vector>
  </HeadingPairs>
  <TitlesOfParts>
    <vt:vector size="126" baseType="lpstr">
      <vt:lpstr>Office テーマ</vt:lpstr>
      <vt:lpstr>スライド</vt:lpstr>
      <vt:lpstr>Acrobat Document</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1294</cp:revision>
  <dcterms:created xsi:type="dcterms:W3CDTF">2016-01-14T23:49:10Z</dcterms:created>
  <dcterms:modified xsi:type="dcterms:W3CDTF">2018-03-13T06:40:47Z</dcterms:modified>
</cp:coreProperties>
</file>